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24"/>
  </p:notesMasterIdLst>
  <p:sldIdLst>
    <p:sldId id="256" r:id="rId3"/>
    <p:sldId id="273" r:id="rId4"/>
    <p:sldId id="274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5" r:id="rId14"/>
    <p:sldId id="283" r:id="rId15"/>
    <p:sldId id="286" r:id="rId16"/>
    <p:sldId id="284" r:id="rId17"/>
    <p:sldId id="287" r:id="rId18"/>
    <p:sldId id="288" r:id="rId19"/>
    <p:sldId id="289" r:id="rId20"/>
    <p:sldId id="290" r:id="rId21"/>
    <p:sldId id="291" r:id="rId22"/>
    <p:sldId id="292" r:id="rId2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785843"/>
    <a:srgbClr val="54311A"/>
    <a:srgbClr val="A17E64"/>
    <a:srgbClr val="C9AF9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7" autoAdjust="0"/>
    <p:restoredTop sz="94632" autoAdjust="0"/>
  </p:normalViewPr>
  <p:slideViewPr>
    <p:cSldViewPr>
      <p:cViewPr>
        <p:scale>
          <a:sx n="56" d="100"/>
          <a:sy n="56" d="100"/>
        </p:scale>
        <p:origin x="-78" y="-8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523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F0D88F0B-A90D-4969-8589-A80CAE1A72EB}" type="datetimeFigureOut">
              <a:rPr lang="en-US"/>
              <a:pPr>
                <a:defRPr/>
              </a:pPr>
              <a:t>6/15/2011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24C939D7-9CA2-4AD7-B74A-CC68091AD7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1480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C939D7-9CA2-4AD7-B74A-CC68091AD75F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C939D7-9CA2-4AD7-B74A-CC68091AD75F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C939D7-9CA2-4AD7-B74A-CC68091AD75F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C939D7-9CA2-4AD7-B74A-CC68091AD75F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C939D7-9CA2-4AD7-B74A-CC68091AD75F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C939D7-9CA2-4AD7-B74A-CC68091AD75F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C939D7-9CA2-4AD7-B74A-CC68091AD75F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C939D7-9CA2-4AD7-B74A-CC68091AD75F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C939D7-9CA2-4AD7-B74A-CC68091AD75F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C939D7-9CA2-4AD7-B74A-CC68091AD75F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C939D7-9CA2-4AD7-B74A-CC68091AD75F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C939D7-9CA2-4AD7-B74A-CC68091AD75F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C939D7-9CA2-4AD7-B74A-CC68091AD75F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C939D7-9CA2-4AD7-B74A-CC68091AD75F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C939D7-9CA2-4AD7-B74A-CC68091AD75F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C939D7-9CA2-4AD7-B74A-CC68091AD75F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C939D7-9CA2-4AD7-B74A-CC68091AD75F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C939D7-9CA2-4AD7-B74A-CC68091AD75F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C939D7-9CA2-4AD7-B74A-CC68091AD75F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C939D7-9CA2-4AD7-B74A-CC68091AD75F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C939D7-9CA2-4AD7-B74A-CC68091AD75F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5483225"/>
            <a:ext cx="5105400" cy="688975"/>
          </a:xfrm>
        </p:spPr>
        <p:txBody>
          <a:bodyPr>
            <a:normAutofit/>
          </a:bodyPr>
          <a:lstStyle>
            <a:lvl1pPr>
              <a:defRPr sz="32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90800" y="6172200"/>
            <a:ext cx="4572000" cy="457200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C1E87-1404-4FBB-BC65-6EC8DFF8DB55}" type="datetimeFigureOut">
              <a:rPr lang="en-US"/>
              <a:pPr>
                <a:defRPr/>
              </a:pPr>
              <a:t>6/15/2011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FB3FD1-F04A-485E-9E21-67126AA037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091947-0318-4F7E-A696-3EA008140E6B}" type="datetimeFigureOut">
              <a:rPr lang="en-US"/>
              <a:pPr>
                <a:defRPr/>
              </a:pPr>
              <a:t>6/15/2011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DCFBB-8343-42FA-9EDC-9B79C65879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345388-4759-42D5-B6F5-B38A13AA39C7}" type="datetimeFigureOut">
              <a:rPr lang="en-US"/>
              <a:pPr>
                <a:defRPr/>
              </a:pPr>
              <a:t>6/15/2011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28BA72-391E-4CC0-BC8E-24816A3E26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B0956-FBD2-4910-8A67-807BCB14B175}" type="datetimeFigureOut">
              <a:rPr lang="en-US"/>
              <a:pPr>
                <a:defRPr/>
              </a:pPr>
              <a:t>6/15/2011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6F89DC-0A9B-4021-AE44-BF83254D97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E9E7A0-F334-4334-8E54-400BE6BD833F}" type="datetimeFigureOut">
              <a:rPr lang="en-US"/>
              <a:pPr>
                <a:defRPr/>
              </a:pPr>
              <a:t>6/15/2011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DE96BD-EB67-49B7-A45E-CA2374A9C1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C3440-AA5B-4AE6-956F-807D7855D39A}" type="datetimeFigureOut">
              <a:rPr lang="en-US"/>
              <a:pPr>
                <a:defRPr/>
              </a:pPr>
              <a:t>6/15/2011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E03FF8-F103-4EF5-BA4D-315F48C6F6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58448D-B54B-4799-9C53-4E54B3F2B4EB}" type="datetimeFigureOut">
              <a:rPr lang="en-US"/>
              <a:pPr>
                <a:defRPr/>
              </a:pPr>
              <a:t>6/15/2011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CC2ED-6330-48F6-A499-63DF484D42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69C9BF-3146-4AFC-A00C-55C5F862E19B}" type="datetimeFigureOut">
              <a:rPr lang="en-US"/>
              <a:pPr>
                <a:defRPr/>
              </a:pPr>
              <a:t>6/15/2011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F9027B-A793-4B34-8134-6FE3A3DF63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A87191-D05E-4794-BCA6-10D2C8DF1C75}" type="datetimeFigureOut">
              <a:rPr lang="en-US"/>
              <a:pPr>
                <a:defRPr/>
              </a:pPr>
              <a:t>6/15/2011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8C112-88BF-4999-97DB-07FBF329FB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6B293-B0F8-418D-9347-BFDCA89C13AE}" type="datetimeFigureOut">
              <a:rPr lang="en-US"/>
              <a:pPr>
                <a:defRPr/>
              </a:pPr>
              <a:t>6/15/2011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09DE63-BA3A-467E-A54F-0A682F105C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10829-FCB8-4AD0-AF85-A1197CD47CDE}" type="datetimeFigureOut">
              <a:rPr lang="en-US"/>
              <a:pPr>
                <a:defRPr/>
              </a:pPr>
              <a:t>6/15/2011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0BE905-D99C-45E5-A871-4F473F5235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752600"/>
            <a:ext cx="82296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667000"/>
            <a:ext cx="82296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6BB1A46-46FF-4C6D-A132-9818EB3AE4A6}" type="datetimeFigureOut">
              <a:rPr lang="en-US"/>
              <a:pPr>
                <a:defRPr/>
              </a:pPr>
              <a:t>6/15/2011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B0CA6D3-BF55-47B2-B9AF-C07C15784F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kern="1200">
          <a:solidFill>
            <a:srgbClr val="000000"/>
          </a:solidFill>
          <a:latin typeface="Tahoma" pitchFamily="34" charset="0"/>
          <a:ea typeface="+mj-ea"/>
          <a:cs typeface="Tahoma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Tahoma" pitchFamily="112" charset="0"/>
          <a:cs typeface="Tahoma" pitchFamily="112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Tahoma" pitchFamily="112" charset="0"/>
          <a:cs typeface="Tahoma" pitchFamily="112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Tahoma" pitchFamily="112" charset="0"/>
          <a:cs typeface="Tahoma" pitchFamily="112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Tahoma" pitchFamily="112" charset="0"/>
          <a:cs typeface="Tahoma" pitchFamily="112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Tahoma" pitchFamily="112" charset="0"/>
          <a:cs typeface="Tahoma" pitchFamily="112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Tahoma" pitchFamily="112" charset="0"/>
          <a:cs typeface="Tahoma" pitchFamily="112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Tahoma" pitchFamily="112" charset="0"/>
          <a:cs typeface="Tahoma" pitchFamily="112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Tahoma" pitchFamily="112" charset="0"/>
          <a:cs typeface="Tahoma" pitchFamily="112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w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2133600" y="5410200"/>
            <a:ext cx="5105400" cy="688975"/>
          </a:xfrm>
        </p:spPr>
        <p:txBody>
          <a:bodyPr/>
          <a:lstStyle/>
          <a:p>
            <a:r>
              <a:rPr lang="en-US" dirty="0" smtClean="0">
                <a:latin typeface="Tahoma" pitchFamily="112" charset="0"/>
                <a:cs typeface="Tahoma" pitchFamily="112" charset="0"/>
              </a:rPr>
              <a:t>Engineering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52400" y="6019800"/>
            <a:ext cx="8839200" cy="762000"/>
          </a:xfrm>
        </p:spPr>
        <p:txBody>
          <a:bodyPr/>
          <a:lstStyle/>
          <a:p>
            <a:r>
              <a:rPr lang="en-US" dirty="0" smtClean="0">
                <a:latin typeface="Arial" charset="0"/>
                <a:cs typeface="Arial" charset="0"/>
              </a:rPr>
              <a:t>Designing Tomorrow’s Technology Today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Becoming An Engineer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152400" y="2438401"/>
            <a:ext cx="8839200" cy="381000"/>
          </a:xfrm>
        </p:spPr>
        <p:txBody>
          <a:bodyPr/>
          <a:lstStyle/>
          <a:p>
            <a:pPr algn="ctr"/>
            <a:r>
              <a:rPr lang="en-US" sz="2000" dirty="0"/>
              <a:t>Many different types of engineers</a:t>
            </a:r>
            <a:r>
              <a:rPr lang="en-US" sz="2000" dirty="0" smtClean="0"/>
              <a:t>:</a:t>
            </a:r>
            <a:endParaRPr lang="en-US" sz="20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9412" y="2819400"/>
            <a:ext cx="4040188" cy="3611563"/>
          </a:xfrm>
        </p:spPr>
        <p:txBody>
          <a:bodyPr/>
          <a:lstStyle/>
          <a:p>
            <a:r>
              <a:rPr lang="en-US" sz="2000" dirty="0" smtClean="0"/>
              <a:t>Aerospace</a:t>
            </a:r>
          </a:p>
          <a:p>
            <a:r>
              <a:rPr lang="en-US" sz="2000" dirty="0" smtClean="0"/>
              <a:t>Agricultural</a:t>
            </a:r>
          </a:p>
          <a:p>
            <a:r>
              <a:rPr lang="en-US" sz="2000" dirty="0" smtClean="0"/>
              <a:t>Biomedical</a:t>
            </a:r>
          </a:p>
          <a:p>
            <a:r>
              <a:rPr lang="en-US" sz="2000" dirty="0" smtClean="0"/>
              <a:t>Chemical</a:t>
            </a:r>
          </a:p>
          <a:p>
            <a:r>
              <a:rPr lang="en-US" sz="2000" dirty="0" smtClean="0"/>
              <a:t>Civil</a:t>
            </a:r>
          </a:p>
          <a:p>
            <a:r>
              <a:rPr lang="en-US" sz="2000" dirty="0" smtClean="0"/>
              <a:t>Computer Hardware</a:t>
            </a:r>
          </a:p>
          <a:p>
            <a:r>
              <a:rPr lang="en-US" sz="2000" dirty="0" smtClean="0"/>
              <a:t>Electrical</a:t>
            </a:r>
          </a:p>
          <a:p>
            <a:r>
              <a:rPr lang="en-US" sz="2000" dirty="0" smtClean="0"/>
              <a:t>Electronics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4724400" y="2819400"/>
            <a:ext cx="4041775" cy="3581400"/>
          </a:xfrm>
        </p:spPr>
        <p:txBody>
          <a:bodyPr/>
          <a:lstStyle/>
          <a:p>
            <a:r>
              <a:rPr lang="en-US" sz="2000" dirty="0" smtClean="0"/>
              <a:t>Environmental</a:t>
            </a:r>
          </a:p>
          <a:p>
            <a:r>
              <a:rPr lang="en-US" sz="2000" dirty="0" smtClean="0"/>
              <a:t>Health and Safety</a:t>
            </a:r>
          </a:p>
          <a:p>
            <a:r>
              <a:rPr lang="en-US" sz="2000" dirty="0" smtClean="0"/>
              <a:t>Industrial</a:t>
            </a:r>
          </a:p>
          <a:p>
            <a:r>
              <a:rPr lang="en-US" sz="2000" dirty="0" smtClean="0"/>
              <a:t>Marine</a:t>
            </a:r>
          </a:p>
          <a:p>
            <a:r>
              <a:rPr lang="en-US" sz="2000" dirty="0" smtClean="0"/>
              <a:t>Materials</a:t>
            </a:r>
          </a:p>
          <a:p>
            <a:r>
              <a:rPr lang="en-US" sz="2000" dirty="0" smtClean="0"/>
              <a:t>Mechanical</a:t>
            </a:r>
          </a:p>
          <a:p>
            <a:r>
              <a:rPr lang="en-US" sz="2000" dirty="0" smtClean="0"/>
              <a:t>Mining and Geological</a:t>
            </a:r>
          </a:p>
          <a:p>
            <a:r>
              <a:rPr lang="en-US" sz="2000" dirty="0" smtClean="0"/>
              <a:t>Nuclear</a:t>
            </a:r>
          </a:p>
          <a:p>
            <a:r>
              <a:rPr lang="en-US" sz="2000" dirty="0" smtClean="0"/>
              <a:t>Petroleum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470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Becoming an Engineer</a:t>
            </a:r>
            <a:endParaRPr lang="en-US" sz="3600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Requires a bachelors degree for starters</a:t>
            </a:r>
          </a:p>
          <a:p>
            <a:pPr lvl="1"/>
            <a:r>
              <a:rPr lang="en-US" dirty="0" smtClean="0"/>
              <a:t>2-8 year degree</a:t>
            </a:r>
          </a:p>
          <a:p>
            <a:pPr lvl="2"/>
            <a:r>
              <a:rPr lang="en-US" dirty="0" smtClean="0"/>
              <a:t>Field of interest</a:t>
            </a:r>
          </a:p>
          <a:p>
            <a:pPr lvl="2"/>
            <a:r>
              <a:rPr lang="en-US" dirty="0" smtClean="0"/>
              <a:t>Classes offered</a:t>
            </a:r>
          </a:p>
          <a:p>
            <a:pPr lvl="2"/>
            <a:r>
              <a:rPr lang="en-US" dirty="0" smtClean="0"/>
              <a:t>Classes taking</a:t>
            </a:r>
            <a:endParaRPr lang="en-US" dirty="0"/>
          </a:p>
        </p:txBody>
      </p:sp>
      <p:pic>
        <p:nvPicPr>
          <p:cNvPr id="22529" name="Picture 1" descr="C:\Users\Jordon\AppData\Local\Microsoft\Windows\Temporary Internet Files\Content.IE5\WBFIPYVE\MC900290902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3200400"/>
            <a:ext cx="3352800" cy="23565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81244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Becoming an Engineer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9179667"/>
              </p:ext>
            </p:extLst>
          </p:nvPr>
        </p:nvGraphicFramePr>
        <p:xfrm>
          <a:off x="685800" y="2819400"/>
          <a:ext cx="7723949" cy="2621280"/>
        </p:xfrm>
        <a:graphic>
          <a:graphicData uri="http://schemas.openxmlformats.org/drawingml/2006/table">
            <a:tbl>
              <a:tblPr firstRow="1" lastRow="1" bandRow="1">
                <a:tableStyleId>{5C22544A-7EE6-4342-B048-85BDC9FD1C3A}</a:tableStyleId>
              </a:tblPr>
              <a:tblGrid>
                <a:gridCol w="3609149"/>
                <a:gridCol w="4114800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rgbClr val="FFFFFF"/>
                          </a:solidFill>
                        </a:rPr>
                        <a:t>Total Cost for</a:t>
                      </a:r>
                      <a:r>
                        <a:rPr lang="en-US" sz="2000" baseline="0" dirty="0" smtClean="0">
                          <a:solidFill>
                            <a:srgbClr val="FFFFFF"/>
                          </a:solidFill>
                        </a:rPr>
                        <a:t> In State-On Campus Education at West Virginia University</a:t>
                      </a:r>
                      <a:endParaRPr lang="en-US" sz="2000" dirty="0">
                        <a:solidFill>
                          <a:srgbClr val="FFFFFF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Tuition</a:t>
                      </a:r>
                      <a:r>
                        <a:rPr lang="en-US" baseline="0" dirty="0" smtClean="0"/>
                        <a:t> &amp; Fees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en-US" dirty="0" smtClean="0"/>
                        <a:t>$ 5,406.00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Books &amp; Supplies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$ 1,144.00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Room &amp; Board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$ 7,868.00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Transportation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$ 1,234.00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Personal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$ 990.00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Total</a:t>
                      </a:r>
                      <a:endParaRPr lang="en-US" dirty="0">
                        <a:solidFill>
                          <a:srgbClr val="FFFF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$ 16,642.00</a:t>
                      </a:r>
                      <a:endParaRPr lang="en-US" dirty="0">
                        <a:solidFill>
                          <a:srgbClr val="FFFFFF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0731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Interests in Engineering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Mechanical Engineering</a:t>
            </a:r>
          </a:p>
          <a:p>
            <a:r>
              <a:rPr lang="en-US" dirty="0" smtClean="0"/>
              <a:t>Aerospace Engineering</a:t>
            </a:r>
          </a:p>
          <a:p>
            <a:pPr lvl="1"/>
            <a:r>
              <a:rPr lang="en-US" dirty="0" smtClean="0"/>
              <a:t>Dual degree</a:t>
            </a:r>
          </a:p>
          <a:p>
            <a:pPr lvl="2"/>
            <a:r>
              <a:rPr lang="en-US" dirty="0" smtClean="0"/>
              <a:t>Offered by West Virginia University</a:t>
            </a:r>
          </a:p>
          <a:p>
            <a:pPr lvl="3"/>
            <a:r>
              <a:rPr lang="en-US" dirty="0" smtClean="0"/>
              <a:t>5 year degree</a:t>
            </a:r>
          </a:p>
          <a:p>
            <a:pPr lvl="4"/>
            <a:r>
              <a:rPr lang="en-US" dirty="0" smtClean="0"/>
              <a:t>Take all classes at college of engineering</a:t>
            </a:r>
          </a:p>
        </p:txBody>
      </p:sp>
      <p:pic>
        <p:nvPicPr>
          <p:cNvPr id="18434" name="Picture 2" descr="http://store.cstv.com/store/Vendor258/fullscale/WVU-Alumni-Logo-Decal-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4781550"/>
            <a:ext cx="1905000" cy="1905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67848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 Engineers Earnings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376694"/>
              </p:ext>
            </p:extLst>
          </p:nvPr>
        </p:nvGraphicFramePr>
        <p:xfrm>
          <a:off x="2164207" y="2860040"/>
          <a:ext cx="4815586" cy="113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75456"/>
                <a:gridCol w="1040130"/>
              </a:tblGrid>
              <a:tr h="370841">
                <a:tc gridSpan="2"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rgbClr val="FFFFFF"/>
                          </a:solidFill>
                        </a:rPr>
                        <a:t>Starting Salaries for</a:t>
                      </a:r>
                      <a:r>
                        <a:rPr lang="en-US" sz="2000" baseline="0" dirty="0" smtClean="0">
                          <a:solidFill>
                            <a:srgbClr val="FFFFFF"/>
                          </a:solidFill>
                        </a:rPr>
                        <a:t> Engineers</a:t>
                      </a:r>
                      <a:endParaRPr lang="en-US" sz="2000" dirty="0">
                        <a:solidFill>
                          <a:srgbClr val="FFFFFF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>
                        <a:solidFill>
                          <a:srgbClr val="FFFFFF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Aerospace</a:t>
                      </a:r>
                      <a:r>
                        <a:rPr lang="en-US" baseline="0" dirty="0" smtClean="0"/>
                        <a:t>/Aeronautical/Astronautical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</a:t>
                      </a:r>
                      <a:r>
                        <a:rPr lang="en-US" baseline="0" dirty="0" smtClean="0"/>
                        <a:t> 56,311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Mechanical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$ 58,766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6385" name="Picture 1" descr="C:\Program Files\Microsoft Office\MEDIA\CAGCAT10\j022201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4648200"/>
            <a:ext cx="1780337" cy="1786738"/>
          </a:xfrm>
          <a:prstGeom prst="rect">
            <a:avLst/>
          </a:prstGeom>
          <a:noFill/>
        </p:spPr>
      </p:pic>
      <p:pic>
        <p:nvPicPr>
          <p:cNvPr id="16386" name="Picture 2" descr="C:\Users\Jordon\AppData\Local\Microsoft\Windows\Temporary Internet Files\Content.IE5\CF89T116\MP910216430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95600" y="4648200"/>
            <a:ext cx="2641600" cy="1981200"/>
          </a:xfrm>
          <a:prstGeom prst="rect">
            <a:avLst/>
          </a:prstGeom>
          <a:noFill/>
        </p:spPr>
      </p:pic>
      <p:pic>
        <p:nvPicPr>
          <p:cNvPr id="16387" name="Picture 3" descr="C:\Users\Jordon\AppData\Local\Microsoft\Windows\Temporary Internet Files\Content.IE5\BBL3N3PK\MP910216429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6800" y="4648200"/>
            <a:ext cx="2641600" cy="1981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016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 Engineer’s Earnings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24157935"/>
              </p:ext>
            </p:extLst>
          </p:nvPr>
        </p:nvGraphicFramePr>
        <p:xfrm>
          <a:off x="939261" y="2707640"/>
          <a:ext cx="7265478" cy="1442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4875"/>
                <a:gridCol w="985583"/>
                <a:gridCol w="985583"/>
                <a:gridCol w="1051243"/>
                <a:gridCol w="1034097"/>
                <a:gridCol w="103409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rgbClr val="FFFFFF"/>
                          </a:solidFill>
                        </a:rPr>
                        <a:t>Specialty</a:t>
                      </a:r>
                      <a:endParaRPr lang="en-US" sz="2000" dirty="0">
                        <a:solidFill>
                          <a:srgbClr val="FFFF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rgbClr val="FFFFFF"/>
                          </a:solidFill>
                        </a:rPr>
                        <a:t>Lowest</a:t>
                      </a:r>
                    </a:p>
                    <a:p>
                      <a:pPr algn="ctr"/>
                      <a:r>
                        <a:rPr lang="en-US" sz="2000" dirty="0" smtClean="0">
                          <a:solidFill>
                            <a:srgbClr val="FFFFFF"/>
                          </a:solidFill>
                        </a:rPr>
                        <a:t>10%</a:t>
                      </a:r>
                      <a:endParaRPr lang="en-US" sz="2000" dirty="0">
                        <a:solidFill>
                          <a:srgbClr val="FFFF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rgbClr val="FFFFFF"/>
                          </a:solidFill>
                        </a:rPr>
                        <a:t>Lowest</a:t>
                      </a:r>
                    </a:p>
                    <a:p>
                      <a:pPr algn="ctr"/>
                      <a:r>
                        <a:rPr lang="en-US" sz="2000" dirty="0" smtClean="0">
                          <a:solidFill>
                            <a:srgbClr val="FFFFFF"/>
                          </a:solidFill>
                        </a:rPr>
                        <a:t>25%</a:t>
                      </a:r>
                      <a:endParaRPr lang="en-US" sz="2000" dirty="0">
                        <a:solidFill>
                          <a:srgbClr val="FFFF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rgbClr val="FFFFFF"/>
                          </a:solidFill>
                        </a:rPr>
                        <a:t>Median</a:t>
                      </a:r>
                      <a:endParaRPr lang="en-US" sz="2000" dirty="0">
                        <a:solidFill>
                          <a:srgbClr val="FFFF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rgbClr val="FFFFFF"/>
                          </a:solidFill>
                        </a:rPr>
                        <a:t>Highest</a:t>
                      </a:r>
                    </a:p>
                    <a:p>
                      <a:pPr algn="ctr"/>
                      <a:r>
                        <a:rPr lang="en-US" sz="2000" dirty="0" smtClean="0">
                          <a:solidFill>
                            <a:srgbClr val="FFFFFF"/>
                          </a:solidFill>
                        </a:rPr>
                        <a:t>25%</a:t>
                      </a:r>
                      <a:endParaRPr lang="en-US" sz="2000" dirty="0">
                        <a:solidFill>
                          <a:srgbClr val="FFFF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rgbClr val="FFFFFF"/>
                          </a:solidFill>
                        </a:rPr>
                        <a:t>Highest</a:t>
                      </a:r>
                    </a:p>
                    <a:p>
                      <a:pPr algn="ctr"/>
                      <a:r>
                        <a:rPr lang="en-US" sz="2000" baseline="0" dirty="0" smtClean="0">
                          <a:solidFill>
                            <a:srgbClr val="FFFFFF"/>
                          </a:solidFill>
                        </a:rPr>
                        <a:t>10%</a:t>
                      </a:r>
                      <a:endParaRPr lang="en-US" sz="2000" dirty="0">
                        <a:solidFill>
                          <a:srgbClr val="FFFFFF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Aerospace Engineer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$ 58,130</a:t>
                      </a:r>
                      <a:endParaRPr lang="en-US" dirty="0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15240" marR="15240" marT="0" marB="1524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$ 72,390</a:t>
                      </a:r>
                      <a:endParaRPr lang="en-US" dirty="0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15240" marR="15240" marT="0" marB="1524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$ 92,520</a:t>
                      </a:r>
                      <a:endParaRPr lang="en-US" dirty="0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15240" marR="15240" marT="0" marB="1524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$ 114,530</a:t>
                      </a:r>
                      <a:endParaRPr lang="en-US" dirty="0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15240" marR="15240" marT="0" marB="1524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$ 134,570</a:t>
                      </a:r>
                      <a:endParaRPr lang="en-US" dirty="0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15240" marR="15240" marT="0" marB="1524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Mechanical Engineer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47,900</a:t>
                      </a:r>
                    </a:p>
                  </a:txBody>
                  <a:tcPr marL="15240" marR="15240" marT="0" marB="1524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59,230</a:t>
                      </a:r>
                    </a:p>
                  </a:txBody>
                  <a:tcPr marL="15240" marR="15240" marT="0" marB="1524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74,920</a:t>
                      </a:r>
                    </a:p>
                  </a:txBody>
                  <a:tcPr marL="15240" marR="15240" marT="0" marB="1524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94,400</a:t>
                      </a:r>
                    </a:p>
                  </a:txBody>
                  <a:tcPr marL="15240" marR="15240" marT="0" marB="1524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114,740</a:t>
                      </a:r>
                    </a:p>
                  </a:txBody>
                  <a:tcPr marL="15240" marR="15240" marT="0" marB="15240" anchor="ctr"/>
                </a:tc>
              </a:tr>
            </a:tbl>
          </a:graphicData>
        </a:graphic>
      </p:graphicFrame>
      <p:pic>
        <p:nvPicPr>
          <p:cNvPr id="14337" name="Picture 1" descr="C:\Users\Jordon\AppData\Local\Microsoft\Windows\Temporary Internet Files\Content.IE5\WBFIPYVE\MC900440409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4114800"/>
            <a:ext cx="2743200" cy="2743200"/>
          </a:xfrm>
          <a:prstGeom prst="rect">
            <a:avLst/>
          </a:prstGeom>
          <a:noFill/>
        </p:spPr>
      </p:pic>
      <p:pic>
        <p:nvPicPr>
          <p:cNvPr id="14339" name="Picture 3" descr="C:\Users\Jordon\AppData\Local\Microsoft\Windows\Temporary Internet Files\Content.IE5\MYDVUJVV\MC900440391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4267200"/>
            <a:ext cx="2438400" cy="2438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7875236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Engineering Job Outlook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04050037"/>
              </p:ext>
            </p:extLst>
          </p:nvPr>
        </p:nvGraphicFramePr>
        <p:xfrm>
          <a:off x="2581275" y="2872740"/>
          <a:ext cx="398145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9838"/>
                <a:gridCol w="172161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Specialty</a:t>
                      </a:r>
                      <a:endParaRPr lang="en-US" dirty="0">
                        <a:solidFill>
                          <a:srgbClr val="FFFF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Number of Jobs</a:t>
                      </a:r>
                      <a:endParaRPr lang="en-US" dirty="0">
                        <a:solidFill>
                          <a:srgbClr val="FFFFFF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Aerospace Engineers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71,600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Mechanical Engineers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238,700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2290" name="Picture 2" descr="C:\Users\Jordon\AppData\Local\Microsoft\Windows\Temporary Internet Files\Content.IE5\BBL3N3PK\MC900446008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4076212"/>
            <a:ext cx="2438400" cy="2614801"/>
          </a:xfrm>
          <a:prstGeom prst="rect">
            <a:avLst/>
          </a:prstGeom>
          <a:noFill/>
        </p:spPr>
      </p:pic>
      <p:pic>
        <p:nvPicPr>
          <p:cNvPr id="12293" name="Picture 5" descr="C:\Users\Jordon\AppData\Local\Microsoft\Windows\Temporary Internet Files\Content.IE5\CF89T116\MC900231133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4038600"/>
            <a:ext cx="2356919" cy="26964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15434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Engineering Job Outlook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Rapidly Expanding</a:t>
            </a:r>
          </a:p>
          <a:p>
            <a:r>
              <a:rPr lang="en-US" dirty="0" smtClean="0"/>
              <a:t>Demand High</a:t>
            </a:r>
          </a:p>
          <a:p>
            <a:r>
              <a:rPr lang="en-US" dirty="0" smtClean="0"/>
              <a:t>Companies looking for fresh, young, innovative thinking employees</a:t>
            </a:r>
          </a:p>
          <a:p>
            <a:r>
              <a:rPr lang="en-US" dirty="0" smtClean="0"/>
              <a:t>Expected to continue increasing in demand for years to come</a:t>
            </a:r>
            <a:endParaRPr lang="en-US" dirty="0"/>
          </a:p>
        </p:txBody>
      </p:sp>
      <p:sp>
        <p:nvSpPr>
          <p:cNvPr id="4" name="Up Arrow 3"/>
          <p:cNvSpPr/>
          <p:nvPr/>
        </p:nvSpPr>
        <p:spPr>
          <a:xfrm>
            <a:off x="6248400" y="4495800"/>
            <a:ext cx="2133600" cy="1676400"/>
          </a:xfrm>
          <a:prstGeom prst="upArrow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62000" y="5410200"/>
            <a:ext cx="52629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Job Outlook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324008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Engineering Job Outlook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59235068"/>
              </p:ext>
            </p:extLst>
          </p:nvPr>
        </p:nvGraphicFramePr>
        <p:xfrm>
          <a:off x="500570" y="2895600"/>
          <a:ext cx="8142860" cy="165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1750"/>
                <a:gridCol w="1438339"/>
                <a:gridCol w="1438339"/>
                <a:gridCol w="1982216"/>
                <a:gridCol w="1982216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Specialty</a:t>
                      </a:r>
                      <a:endParaRPr lang="en-US" dirty="0">
                        <a:solidFill>
                          <a:srgbClr val="FFFF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Employment</a:t>
                      </a:r>
                    </a:p>
                    <a:p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2008</a:t>
                      </a:r>
                      <a:endParaRPr lang="en-US" dirty="0">
                        <a:solidFill>
                          <a:srgbClr val="FFFF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Projected</a:t>
                      </a:r>
                    </a:p>
                    <a:p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Employment</a:t>
                      </a:r>
                    </a:p>
                    <a:p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2018</a:t>
                      </a:r>
                      <a:endParaRPr lang="en-US" dirty="0">
                        <a:solidFill>
                          <a:srgbClr val="FFFF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Change 2008-2018</a:t>
                      </a:r>
                      <a:endParaRPr lang="en-US" baseline="0" dirty="0" smtClean="0">
                        <a:solidFill>
                          <a:srgbClr val="FFFFFF"/>
                        </a:solidFill>
                      </a:endParaRPr>
                    </a:p>
                    <a:p>
                      <a:endParaRPr lang="en-US" baseline="0" dirty="0" smtClean="0">
                        <a:solidFill>
                          <a:srgbClr val="FFFFFF"/>
                        </a:solidFill>
                      </a:endParaRPr>
                    </a:p>
                    <a:p>
                      <a:r>
                        <a:rPr lang="en-US" baseline="0" dirty="0" smtClean="0">
                          <a:solidFill>
                            <a:srgbClr val="FFFFFF"/>
                          </a:solidFill>
                        </a:rPr>
                        <a:t>Number</a:t>
                      </a:r>
                      <a:endParaRPr lang="en-US" dirty="0">
                        <a:solidFill>
                          <a:srgbClr val="FFFF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Change 2008-2018</a:t>
                      </a:r>
                    </a:p>
                    <a:p>
                      <a:endParaRPr lang="en-US" dirty="0" smtClean="0">
                        <a:solidFill>
                          <a:srgbClr val="FFFFFF"/>
                        </a:solidFill>
                      </a:endParaRPr>
                    </a:p>
                    <a:p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Percent</a:t>
                      </a:r>
                      <a:endParaRPr lang="en-US" dirty="0">
                        <a:solidFill>
                          <a:srgbClr val="FFFFFF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Aerospace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71,600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79,100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7,400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Mechanical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238,700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253,100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14,400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5297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Personal Feelings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Many Benefits</a:t>
            </a:r>
          </a:p>
          <a:p>
            <a:r>
              <a:rPr lang="en-US" dirty="0" smtClean="0"/>
              <a:t>Starting and Advancing Salaries</a:t>
            </a:r>
          </a:p>
          <a:p>
            <a:r>
              <a:rPr lang="en-US" dirty="0" smtClean="0"/>
              <a:t>Challenge</a:t>
            </a:r>
          </a:p>
          <a:p>
            <a:r>
              <a:rPr lang="en-US" dirty="0" smtClean="0"/>
              <a:t>Interests in hardware and software</a:t>
            </a:r>
          </a:p>
          <a:p>
            <a:pPr lvl="1"/>
            <a:r>
              <a:rPr lang="en-US" dirty="0" smtClean="0"/>
              <a:t>CAD</a:t>
            </a:r>
          </a:p>
          <a:p>
            <a:pPr lvl="1"/>
            <a:r>
              <a:rPr lang="en-US" dirty="0" smtClean="0"/>
              <a:t>Simulators</a:t>
            </a:r>
            <a:endParaRPr lang="en-US" dirty="0"/>
          </a:p>
        </p:txBody>
      </p:sp>
      <p:pic>
        <p:nvPicPr>
          <p:cNvPr id="4" name="Picture 3" descr="36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29200" y="2743200"/>
            <a:ext cx="3810000" cy="2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959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an engineer?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Designs new and innovative products</a:t>
            </a:r>
          </a:p>
          <a:p>
            <a:pPr lvl="1"/>
            <a:r>
              <a:rPr lang="en-US"/>
              <a:t>To solve everyday problems</a:t>
            </a:r>
          </a:p>
          <a:p>
            <a:pPr lvl="2"/>
            <a:r>
              <a:rPr lang="en-US"/>
              <a:t>Being Inspired by:</a:t>
            </a:r>
          </a:p>
          <a:p>
            <a:pPr lvl="3"/>
            <a:r>
              <a:rPr lang="en-US"/>
              <a:t>Everyday objects</a:t>
            </a:r>
          </a:p>
          <a:p>
            <a:pPr lvl="3"/>
            <a:r>
              <a:rPr lang="en-US"/>
              <a:t>Nature</a:t>
            </a:r>
          </a:p>
          <a:p>
            <a:endParaRPr lang="en-US"/>
          </a:p>
        </p:txBody>
      </p:sp>
      <p:pic>
        <p:nvPicPr>
          <p:cNvPr id="40962" name="Picture 2" descr="http://www.engr.utk.edu/news/atcoe/images/ingenieri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2743200"/>
            <a:ext cx="3028950" cy="30099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25559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"Engineering Open House at West Virginia University." Personal interview. Dec. 2009. </a:t>
            </a:r>
          </a:p>
          <a:p>
            <a:r>
              <a:rPr lang="en-US" dirty="0"/>
              <a:t>"Engineers." </a:t>
            </a:r>
            <a:r>
              <a:rPr lang="en-US" i="1" dirty="0"/>
              <a:t>U.S. Bureau of Labor Statistics</a:t>
            </a:r>
            <a:r>
              <a:rPr lang="en-US" dirty="0"/>
              <a:t>. 17 Dec. 2009. Web. 10 Feb. 2011. &lt;http://www.bls.gov/oco/ocos027.htm&gt;. </a:t>
            </a:r>
          </a:p>
          <a:p>
            <a:r>
              <a:rPr lang="en-US" i="1" dirty="0"/>
              <a:t>First Robotics Engineering Displays at the Palmetto Regional</a:t>
            </a:r>
            <a:r>
              <a:rPr lang="en-US" dirty="0"/>
              <a:t>. Apr. 2006. University of South Carolina, Colombia.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2615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/>
              <a:t>First Robotics Engineering Displays at the Palmetto Regional</a:t>
            </a:r>
            <a:r>
              <a:rPr lang="en-US" dirty="0"/>
              <a:t>. Apr. 2009. Clemson University, Clemson. </a:t>
            </a:r>
          </a:p>
          <a:p>
            <a:r>
              <a:rPr lang="en-US" dirty="0"/>
              <a:t>Garner, Geraldine O. </a:t>
            </a:r>
            <a:r>
              <a:rPr lang="en-US" i="1" dirty="0"/>
              <a:t>Careers in Engineering</a:t>
            </a:r>
            <a:r>
              <a:rPr lang="en-US" dirty="0"/>
              <a:t>. New York: McGraw-Hill, 2009. Print. </a:t>
            </a:r>
          </a:p>
          <a:p>
            <a:r>
              <a:rPr lang="en-US" dirty="0"/>
              <a:t>Martin, Fred G. </a:t>
            </a:r>
            <a:r>
              <a:rPr lang="en-US" i="1" dirty="0"/>
              <a:t>Robotic Explorations: a Hands-on Introduction to Engineering</a:t>
            </a:r>
            <a:r>
              <a:rPr lang="en-US" dirty="0"/>
              <a:t>. Upper Saddle River, NJ: Prentice Hall, 2001. Print. </a:t>
            </a:r>
          </a:p>
          <a:p>
            <a:r>
              <a:rPr lang="en-US" i="1" dirty="0"/>
              <a:t>USFIRST.org - Welcome to FIRST</a:t>
            </a:r>
            <a:r>
              <a:rPr lang="en-US" dirty="0"/>
              <a:t>. Web. 10 Feb. 2011. &lt;http://www.usfirst.org/&gt;.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6859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Engineering: In General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Constant challenge</a:t>
            </a:r>
          </a:p>
          <a:p>
            <a:pPr lvl="1"/>
            <a:r>
              <a:rPr lang="en-US" dirty="0"/>
              <a:t>Advancing with Technologically fueled world</a:t>
            </a:r>
          </a:p>
          <a:p>
            <a:pPr lvl="1"/>
            <a:r>
              <a:rPr lang="en-US" dirty="0"/>
              <a:t>Designing new and innovative solutions</a:t>
            </a:r>
          </a:p>
          <a:p>
            <a:r>
              <a:rPr lang="en-US" dirty="0"/>
              <a:t>Excellent pay and benefits</a:t>
            </a:r>
          </a:p>
          <a:p>
            <a:r>
              <a:rPr lang="en-US" dirty="0"/>
              <a:t>Ever-expanding field of employment</a:t>
            </a:r>
          </a:p>
          <a:p>
            <a:endParaRPr lang="en-US" dirty="0"/>
          </a:p>
        </p:txBody>
      </p:sp>
      <p:pic>
        <p:nvPicPr>
          <p:cNvPr id="38914" name="Picture 2" descr="http://www.bostonherald.com/blogs/entertainment/behind_the_wheel/wp-content/uploads/2008/02/proeima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3048000"/>
            <a:ext cx="2667000" cy="24003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73516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Engineering: In General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Requires a strong understanding of math</a:t>
            </a:r>
          </a:p>
          <a:p>
            <a:pPr lvl="1"/>
            <a:r>
              <a:rPr lang="en-US" dirty="0"/>
              <a:t>Numbers required for precision needed</a:t>
            </a:r>
          </a:p>
          <a:p>
            <a:pPr lvl="2"/>
            <a:r>
              <a:rPr lang="en-US" dirty="0"/>
              <a:t>Describe the designs and ideas</a:t>
            </a:r>
          </a:p>
          <a:p>
            <a:pPr lvl="1"/>
            <a:r>
              <a:rPr lang="en-US" dirty="0"/>
              <a:t>Math is the language of science</a:t>
            </a:r>
          </a:p>
          <a:p>
            <a:r>
              <a:rPr lang="en-US" dirty="0"/>
              <a:t>Innovative thinking</a:t>
            </a:r>
          </a:p>
          <a:p>
            <a:endParaRPr lang="en-US" dirty="0"/>
          </a:p>
        </p:txBody>
      </p:sp>
      <p:pic>
        <p:nvPicPr>
          <p:cNvPr id="36866" name="Picture 2" descr="http://www.rangewestinc.com/images/uploads/Engineerin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2743200"/>
            <a:ext cx="3352800" cy="193125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62963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Engineering: In General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Must consider</a:t>
            </a:r>
          </a:p>
          <a:p>
            <a:pPr lvl="1"/>
            <a:r>
              <a:rPr lang="en-US" dirty="0"/>
              <a:t>Functional requirements</a:t>
            </a:r>
          </a:p>
          <a:p>
            <a:pPr lvl="1"/>
            <a:r>
              <a:rPr lang="en-US" dirty="0"/>
              <a:t>Testing</a:t>
            </a:r>
          </a:p>
          <a:p>
            <a:pPr lvl="1"/>
            <a:r>
              <a:rPr lang="en-US" dirty="0"/>
              <a:t>Testing Results</a:t>
            </a:r>
          </a:p>
          <a:p>
            <a:pPr lvl="1"/>
            <a:r>
              <a:rPr lang="en-US" dirty="0"/>
              <a:t>Cost</a:t>
            </a:r>
          </a:p>
          <a:p>
            <a:pPr lvl="1"/>
            <a:r>
              <a:rPr lang="en-US" dirty="0"/>
              <a:t>Effectiveness</a:t>
            </a:r>
          </a:p>
          <a:p>
            <a:endParaRPr lang="en-US" dirty="0"/>
          </a:p>
        </p:txBody>
      </p:sp>
      <p:pic>
        <p:nvPicPr>
          <p:cNvPr id="4" name="Picture 3" descr="34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43400" y="2743200"/>
            <a:ext cx="445770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023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Engineering: In General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Must consider</a:t>
            </a:r>
          </a:p>
          <a:p>
            <a:pPr lvl="1"/>
            <a:r>
              <a:rPr lang="en-US" dirty="0"/>
              <a:t>Training operators</a:t>
            </a:r>
          </a:p>
          <a:p>
            <a:pPr lvl="1"/>
            <a:r>
              <a:rPr lang="en-US" dirty="0"/>
              <a:t>Safety of operator</a:t>
            </a:r>
          </a:p>
          <a:p>
            <a:endParaRPr lang="en-US" dirty="0"/>
          </a:p>
        </p:txBody>
      </p:sp>
      <p:pic>
        <p:nvPicPr>
          <p:cNvPr id="4" name="Picture 3" descr="36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86200" y="2743200"/>
            <a:ext cx="480060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755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Engineering: In General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Correct design flaws</a:t>
            </a:r>
          </a:p>
          <a:p>
            <a:r>
              <a:rPr lang="en-US" dirty="0"/>
              <a:t>Perfect design</a:t>
            </a:r>
          </a:p>
          <a:p>
            <a:endParaRPr lang="en-US" dirty="0"/>
          </a:p>
        </p:txBody>
      </p:sp>
      <p:pic>
        <p:nvPicPr>
          <p:cNvPr id="4" name="Picture 3" descr="0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0600" y="3505200"/>
            <a:ext cx="2032000" cy="3048000"/>
          </a:xfrm>
          <a:prstGeom prst="rect">
            <a:avLst/>
          </a:prstGeom>
        </p:spPr>
      </p:pic>
      <p:pic>
        <p:nvPicPr>
          <p:cNvPr id="5" name="Picture 4" descr="351.JPG"/>
          <p:cNvPicPr>
            <a:picLocks noChangeAspect="1"/>
          </p:cNvPicPr>
          <p:nvPr/>
        </p:nvPicPr>
        <p:blipFill>
          <a:blip r:embed="rId4" cstate="print"/>
          <a:srcRect t="57895"/>
          <a:stretch>
            <a:fillRect/>
          </a:stretch>
        </p:blipFill>
        <p:spPr>
          <a:xfrm>
            <a:off x="5334000" y="3962400"/>
            <a:ext cx="3498850" cy="2209800"/>
          </a:xfrm>
          <a:prstGeom prst="rect">
            <a:avLst/>
          </a:prstGeom>
        </p:spPr>
      </p:pic>
      <p:sp>
        <p:nvSpPr>
          <p:cNvPr id="6" name="Right Arrow 5"/>
          <p:cNvSpPr/>
          <p:nvPr/>
        </p:nvSpPr>
        <p:spPr>
          <a:xfrm>
            <a:off x="3429000" y="4114800"/>
            <a:ext cx="1600200" cy="1905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724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Engineering: In General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Also Involved:</a:t>
            </a:r>
          </a:p>
          <a:p>
            <a:pPr lvl="1"/>
            <a:r>
              <a:rPr lang="en-US" dirty="0"/>
              <a:t>Testing</a:t>
            </a:r>
          </a:p>
          <a:p>
            <a:pPr lvl="1"/>
            <a:r>
              <a:rPr lang="en-US" dirty="0"/>
              <a:t>Maintenance</a:t>
            </a:r>
          </a:p>
          <a:p>
            <a:pPr lvl="1"/>
            <a:r>
              <a:rPr lang="en-US" dirty="0"/>
              <a:t>Production</a:t>
            </a:r>
          </a:p>
          <a:p>
            <a:endParaRPr lang="en-US" dirty="0"/>
          </a:p>
        </p:txBody>
      </p:sp>
      <p:pic>
        <p:nvPicPr>
          <p:cNvPr id="4" name="Picture 3" descr="36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91000" y="2819400"/>
            <a:ext cx="434340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241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Engineering: In General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Heavily use computers</a:t>
            </a:r>
          </a:p>
          <a:p>
            <a:r>
              <a:rPr lang="en-US" dirty="0"/>
              <a:t>Use many types of software</a:t>
            </a:r>
          </a:p>
          <a:p>
            <a:pPr lvl="1"/>
            <a:r>
              <a:rPr lang="en-US" dirty="0"/>
              <a:t>CAD</a:t>
            </a:r>
          </a:p>
          <a:p>
            <a:pPr lvl="1"/>
            <a:r>
              <a:rPr lang="en-US" dirty="0"/>
              <a:t>Simulators</a:t>
            </a:r>
          </a:p>
          <a:p>
            <a:endParaRPr lang="en-US" dirty="0"/>
          </a:p>
        </p:txBody>
      </p:sp>
      <p:pic>
        <p:nvPicPr>
          <p:cNvPr id="26626" name="Picture 2" descr="http://www.architecture411.com/common/notes/1/CAD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57287" y="2895600"/>
            <a:ext cx="4705713" cy="3759800"/>
          </a:xfrm>
          <a:prstGeom prst="rect">
            <a:avLst/>
          </a:prstGeom>
          <a:noFill/>
        </p:spPr>
      </p:pic>
      <p:pic>
        <p:nvPicPr>
          <p:cNvPr id="26628" name="Picture 4" descr="http://content.emirates.com/newsimages/New-777-flight-Simulator_LI_tcm133-21347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4191000"/>
            <a:ext cx="3076846" cy="2438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26273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P102079165_template">
  <a:themeElements>
    <a:clrScheme name="Custom 63">
      <a:dk1>
        <a:sysClr val="windowText" lastClr="000000"/>
      </a:dk1>
      <a:lt1>
        <a:srgbClr val="000000"/>
      </a:lt1>
      <a:dk2>
        <a:srgbClr val="1F497D"/>
      </a:dk2>
      <a:lt2>
        <a:srgbClr val="C9AF9C"/>
      </a:lt2>
      <a:accent1>
        <a:srgbClr val="A17E64"/>
      </a:accent1>
      <a:accent2>
        <a:srgbClr val="59311A"/>
      </a:accent2>
      <a:accent3>
        <a:srgbClr val="000000"/>
      </a:accent3>
      <a:accent4>
        <a:srgbClr val="8064A2"/>
      </a:accent4>
      <a:accent5>
        <a:srgbClr val="4BACC6"/>
      </a:accent5>
      <a:accent6>
        <a:srgbClr val="F79646"/>
      </a:accent6>
      <a:hlink>
        <a:srgbClr val="785843"/>
      </a:hlink>
      <a:folHlink>
        <a:srgbClr val="A5A5A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20419259-4455-46D1-B83D-09D33262AC3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TP102079165_template</Template>
  <TotalTime>322</TotalTime>
  <Words>547</Words>
  <Application>Microsoft Office PowerPoint</Application>
  <PresentationFormat>On-screen Show (4:3)</PresentationFormat>
  <Paragraphs>192</Paragraphs>
  <Slides>21</Slides>
  <Notes>21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TP102079165_template</vt:lpstr>
      <vt:lpstr>Engineering</vt:lpstr>
      <vt:lpstr>What is an engineer?</vt:lpstr>
      <vt:lpstr>Engineering: In General</vt:lpstr>
      <vt:lpstr>Engineering: In General</vt:lpstr>
      <vt:lpstr>Engineering: In General</vt:lpstr>
      <vt:lpstr>Engineering: In General</vt:lpstr>
      <vt:lpstr>Engineering: In General</vt:lpstr>
      <vt:lpstr>Engineering: In General</vt:lpstr>
      <vt:lpstr>Engineering: In General</vt:lpstr>
      <vt:lpstr>Becoming An Engineer</vt:lpstr>
      <vt:lpstr>Becoming an Engineer</vt:lpstr>
      <vt:lpstr>Becoming an Engineer</vt:lpstr>
      <vt:lpstr>My Interests in Engineering</vt:lpstr>
      <vt:lpstr>An Engineers Earnings</vt:lpstr>
      <vt:lpstr>An Engineer’s Earnings</vt:lpstr>
      <vt:lpstr>Engineering Job Outlook</vt:lpstr>
      <vt:lpstr>Engineering Job Outlook</vt:lpstr>
      <vt:lpstr>Engineering Job Outlook</vt:lpstr>
      <vt:lpstr>Personal Feelings</vt:lpstr>
      <vt:lpstr>Resources</vt:lpstr>
      <vt:lpstr>Resources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Engineering</dc:title>
  <dc:creator>Jordon</dc:creator>
  <cp:lastModifiedBy>Virginia Lee Taylor-Mounts</cp:lastModifiedBy>
  <cp:revision>21</cp:revision>
  <dcterms:created xsi:type="dcterms:W3CDTF">2011-02-13T22:38:08Z</dcterms:created>
  <dcterms:modified xsi:type="dcterms:W3CDTF">2011-06-15T20:51:29Z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TC101971670</vt:lpwstr>
  </property>
</Properties>
</file>